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C3F88FF-5554-429F-80CB-B927CE6EDB25}">
  <a:tblStyle styleId="{EC3F88FF-5554-429F-80CB-B927CE6EDB2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B373381-A4D3-442C-8148-9BB5C45AD8E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9f3e37d7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9f3e37d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75a36f31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75a36f3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39f777cd44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39f777cd44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39f777cd44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39f777cd44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39f777cd4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39f777cd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75a36f312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75a36f31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75a36f312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375a36f312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41ed9134a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41ed9134a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15.png"/><Relationship Id="rId6"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Guided Notes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5356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Imperialism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Identify and explain 2 new technologies/ discoveries that made imperialism possible.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each motivation for imperialism in your own words.</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 Resources: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 Power: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“Civilizing Mission”: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6-9: Complete the Notice, Wonder, Think Chart below based on the pages you see of “An ABC for Baby Patriots.”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60" name="Google Shape;60;p13"/>
          <p:cNvGraphicFramePr/>
          <p:nvPr/>
        </p:nvGraphicFramePr>
        <p:xfrm>
          <a:off x="487925" y="5741325"/>
          <a:ext cx="3000000" cy="3000000"/>
        </p:xfrm>
        <a:graphic>
          <a:graphicData uri="http://schemas.openxmlformats.org/drawingml/2006/table">
            <a:tbl>
              <a:tblPr>
                <a:noFill/>
                <a:tableStyleId>{EC3F88FF-5554-429F-80CB-B927CE6EDB25}</a:tableStyleId>
              </a:tblPr>
              <a:tblGrid>
                <a:gridCol w="2235500"/>
                <a:gridCol w="2295525"/>
                <a:gridCol w="2265525"/>
              </a:tblGrid>
              <a:tr h="607575">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What do you notice about how imperialism is portrayed in these images?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67785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What questions do you have about these book pages?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708825">
                <a:tc>
                  <a:txBody>
                    <a:bodyPr/>
                    <a:lstStyle/>
                    <a:p>
                      <a:pPr indent="0" lvl="0" marL="0" rtl="0" algn="l">
                        <a:spcBef>
                          <a:spcPts val="0"/>
                        </a:spcBef>
                        <a:spcAft>
                          <a:spcPts val="0"/>
                        </a:spcAft>
                        <a:buNone/>
                      </a:pPr>
                      <a:r>
                        <a:rPr b="1" lang="en" sz="1200">
                          <a:latin typeface="Inter"/>
                          <a:ea typeface="Inter"/>
                          <a:cs typeface="Inter"/>
                          <a:sym typeface="Inter"/>
                        </a:rPr>
                        <a:t>Think:</a:t>
                      </a:r>
                      <a:r>
                        <a:rPr lang="en" sz="1200">
                          <a:latin typeface="Inter"/>
                          <a:ea typeface="Inter"/>
                          <a:cs typeface="Inter"/>
                          <a:sym typeface="Inter"/>
                        </a:rPr>
                        <a:t> What do you think is the purpose of this book? Why?</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Gains-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6" name="Google Shape;66;p1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67" name="Google Shape;67;p14"/>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graphicFrame>
        <p:nvGraphicFramePr>
          <p:cNvPr id="68" name="Google Shape;68;p14"/>
          <p:cNvGraphicFramePr/>
          <p:nvPr/>
        </p:nvGraphicFramePr>
        <p:xfrm>
          <a:off x="469041" y="1704835"/>
          <a:ext cx="3000000" cy="3000000"/>
        </p:xfrm>
        <a:graphic>
          <a:graphicData uri="http://schemas.openxmlformats.org/drawingml/2006/table">
            <a:tbl>
              <a:tblPr>
                <a:noFill/>
                <a:tableStyleId>{7B373381-A4D3-442C-8148-9BB5C45AD8E2}</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“The Old People and the New Government.”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the Japanese justify their imperialism of the Koreans in this document?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Bringing fruit out to loading platform, Puerto Castilla, Honduras, ca. 1920.</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 you think monetary gain was so important as a cause of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do you think the term “Banana republic” is now considered to be a derogatory term?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Political Cartoon, “In the Rubber Coils.”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is economic imperialism illustrated in this image?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this image explain the impact of economic imperialism on the indigenous populations of imperialized states (in this case the Congo)?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Narrative of an Expedition into the Interior of Africa, by the River Niger, 1837.</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was the industrial revolution a key cause of imperialism?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“The Tin Frontier: Mining, Empire, and Environment in Southeast Asia, 1870s–1930s.”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the motivations and </a:t>
                      </a:r>
                      <a:r>
                        <a:rPr lang="en" sz="1200">
                          <a:solidFill>
                            <a:schemeClr val="dk1"/>
                          </a:solidFill>
                          <a:latin typeface="Inter"/>
                          <a:ea typeface="Inter"/>
                          <a:cs typeface="Inter"/>
                          <a:sym typeface="Inter"/>
                        </a:rPr>
                        <a:t>justifications</a:t>
                      </a:r>
                      <a:r>
                        <a:rPr lang="en" sz="1200">
                          <a:solidFill>
                            <a:schemeClr val="dk1"/>
                          </a:solidFill>
                          <a:latin typeface="Inter"/>
                          <a:ea typeface="Inter"/>
                          <a:cs typeface="Inter"/>
                          <a:sym typeface="Inter"/>
                        </a:rPr>
                        <a:t> of economy and race connected?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69" name="Google Shape;69;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77" name="Google Shape;77;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Economic Gains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8" name="Google Shape;78;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9" name="Google Shape;79;p15"/>
          <p:cNvGraphicFramePr/>
          <p:nvPr/>
        </p:nvGraphicFramePr>
        <p:xfrm>
          <a:off x="469041" y="1628635"/>
          <a:ext cx="3000000" cy="3000000"/>
        </p:xfrm>
        <a:graphic>
          <a:graphicData uri="http://schemas.openxmlformats.org/drawingml/2006/table">
            <a:tbl>
              <a:tblPr>
                <a:noFill/>
                <a:tableStyleId>{7B373381-A4D3-442C-8148-9BB5C45AD8E2}</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Imperial powers were driven by the desire to gain economic opportunities in the places they imperialized. This included not only getting access to more raw materials, which were pivotal for the rise of industrialization and production, but also access to a new labor force and, eventually, access to new markets to sell manufactured products.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Slavery was abolished in the 19th century for most western powers. Thus, instead of trading with Africa to buy human beings to subject to slavery, western powers had to find a new labor source and establish new cash crop economies in Africa, Asia, and Latin America.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Japanese, in addition to needing resources for their industrialization growth after the Meiji Restoration, also generally needed access to more resources due to their existence as an island nation. They also felt like they had to compete with the west for power in Asia.</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80" name="Google Shape;80;p15"/>
          <p:cNvSpPr txBox="1"/>
          <p:nvPr/>
        </p:nvSpPr>
        <p:spPr>
          <a:xfrm>
            <a:off x="469050" y="1063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81" name="Google Shape;81;p15"/>
          <p:cNvGraphicFramePr/>
          <p:nvPr/>
        </p:nvGraphicFramePr>
        <p:xfrm>
          <a:off x="469041" y="4219435"/>
          <a:ext cx="3000000" cy="3000000"/>
        </p:xfrm>
        <a:graphic>
          <a:graphicData uri="http://schemas.openxmlformats.org/drawingml/2006/table">
            <a:tbl>
              <a:tblPr>
                <a:noFill/>
                <a:tableStyleId>{7B373381-A4D3-442C-8148-9BB5C45AD8E2}</a:tableStyleId>
              </a:tblPr>
              <a:tblGrid>
                <a:gridCol w="2266425"/>
                <a:gridCol w="1662050"/>
                <a:gridCol w="2905850"/>
              </a:tblGrid>
              <a:tr h="387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1: Komatsu Midori, “The Old People and the New Government,” 1912.</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Komatsu Midori was the Director of Foreign Affairs for the Japanese Government in Korea.</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28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it is not unreasonable to conclude that the Japanese and Korean peoples formed for a long time one and the same nation. The recent annexation of Korea by Japan is therefore not the incorporation of two different countries inhabited by different races, but, it may rather be said to be the reunion of two sections of the one and same nation….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developing the industry of an infantile nation, it is advisable to begin the work by undertaking the improvement of the agricultural industry, and this has been diligently carried on since Japan assumed the protectorate of the Korean Empire….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wonderful new machinery, the command of new powers of steam and electricity, have produced a new era in Japan, bringing about a remarkable change not only in political and material conditions but also in the moral and intellectual spheres. In a territory like Chosen*... of great obstacles to personal travel and the transportation of commodities…. farmers cannot be blamed for their reluctance to raise abundant crops by adopting imposed agricultural methods…. The same or rather more difficulty would be experienced in the trade of not a few manufactured articles as well as heavy minerals such a coal, copper, iron, and graphite. This accounts for the inactivity of not only agriculture but also of industry and commerce, except in places along the existing railways and the sea coast.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*Chosen is the name used for Korea based on their previous dynasty</a:t>
                      </a:r>
                      <a:endParaRPr sz="10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25302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7" name="Google Shape;87;p1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88" name="Google Shape;88;p16"/>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pic>
        <p:nvPicPr>
          <p:cNvPr id="89" name="Google Shape;89;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2" name="Google Shape;92;p16"/>
          <p:cNvGraphicFramePr/>
          <p:nvPr/>
        </p:nvGraphicFramePr>
        <p:xfrm>
          <a:off x="473341" y="7576610"/>
          <a:ext cx="3000000" cy="3000000"/>
        </p:xfrm>
        <a:graphic>
          <a:graphicData uri="http://schemas.openxmlformats.org/drawingml/2006/table">
            <a:tbl>
              <a:tblPr>
                <a:noFill/>
                <a:tableStyleId>{7B373381-A4D3-442C-8148-9BB5C45AD8E2}</a:tableStyleId>
              </a:tblPr>
              <a:tblGrid>
                <a:gridCol w="1036725"/>
                <a:gridCol w="760300"/>
                <a:gridCol w="1329175"/>
              </a:tblGrid>
              <a:tr h="299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3: Edward Linley Sambourne, “In the Rubber Coils,” </a:t>
                      </a:r>
                      <a:r>
                        <a:rPr i="1" lang="en" sz="1200">
                          <a:solidFill>
                            <a:schemeClr val="dk1"/>
                          </a:solidFill>
                          <a:latin typeface="Halant"/>
                          <a:ea typeface="Halant"/>
                          <a:cs typeface="Halant"/>
                          <a:sym typeface="Halant"/>
                        </a:rPr>
                        <a:t>Punch Magazine, November 28, </a:t>
                      </a:r>
                      <a:r>
                        <a:rPr lang="en" sz="1200">
                          <a:solidFill>
                            <a:schemeClr val="dk1"/>
                          </a:solidFill>
                          <a:latin typeface="Halant"/>
                          <a:ea typeface="Halant"/>
                          <a:cs typeface="Halant"/>
                          <a:sym typeface="Halant"/>
                        </a:rPr>
                        <a:t>1906. Public Domain.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Note: </a:t>
                      </a:r>
                      <a:r>
                        <a:rPr lang="en" sz="900">
                          <a:solidFill>
                            <a:schemeClr val="dk1"/>
                          </a:solidFill>
                          <a:latin typeface="Inter"/>
                          <a:ea typeface="Inter"/>
                          <a:cs typeface="Inter"/>
                          <a:sym typeface="Inter"/>
                        </a:rPr>
                        <a:t>One of the Congo’s most important exports was rubber, which was in high demand for the new technologies of the industrial revolution. This cartoon features King Leopold II, the king of Belgium who privately owned the “Congo Free State,” as a snake made of rubber wrapped around a Congolese man.</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graphicFrame>
        <p:nvGraphicFramePr>
          <p:cNvPr id="93" name="Google Shape;93;p16"/>
          <p:cNvGraphicFramePr/>
          <p:nvPr/>
        </p:nvGraphicFramePr>
        <p:xfrm>
          <a:off x="3141916" y="1693435"/>
          <a:ext cx="3000000" cy="3000000"/>
        </p:xfrm>
        <a:graphic>
          <a:graphicData uri="http://schemas.openxmlformats.org/drawingml/2006/table">
            <a:tbl>
              <a:tblPr>
                <a:noFill/>
                <a:tableStyleId>{7B373381-A4D3-442C-8148-9BB5C45AD8E2}</a:tableStyleId>
              </a:tblPr>
              <a:tblGrid>
                <a:gridCol w="1408125"/>
                <a:gridCol w="1032675"/>
                <a:gridCol w="180542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2: Artemas Ward, “</a:t>
                      </a:r>
                      <a:r>
                        <a:rPr lang="en" sz="1200">
                          <a:solidFill>
                            <a:schemeClr val="dk1"/>
                          </a:solidFill>
                          <a:highlight>
                            <a:srgbClr val="FFFFFF"/>
                          </a:highlight>
                          <a:latin typeface="Halant"/>
                          <a:ea typeface="Halant"/>
                          <a:cs typeface="Halant"/>
                          <a:sym typeface="Halant"/>
                        </a:rPr>
                        <a:t>A Central-American banana porter,” published in </a:t>
                      </a:r>
                      <a:r>
                        <a:rPr i="1" lang="en" sz="1200">
                          <a:solidFill>
                            <a:schemeClr val="dk1"/>
                          </a:solidFill>
                          <a:highlight>
                            <a:srgbClr val="FFFFFF"/>
                          </a:highlight>
                          <a:latin typeface="Halant"/>
                          <a:ea typeface="Halant"/>
                          <a:cs typeface="Halant"/>
                          <a:sym typeface="Halant"/>
                        </a:rPr>
                        <a:t>The Encyclopedia of Food, </a:t>
                      </a:r>
                      <a:r>
                        <a:rPr lang="en" sz="1200">
                          <a:solidFill>
                            <a:schemeClr val="dk1"/>
                          </a:solidFill>
                          <a:highlight>
                            <a:srgbClr val="FFFFFF"/>
                          </a:highlight>
                          <a:latin typeface="Halant"/>
                          <a:ea typeface="Halant"/>
                          <a:cs typeface="Halant"/>
                          <a:sym typeface="Halant"/>
                        </a:rPr>
                        <a:t>1923. Public Domain.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900">
                          <a:solidFill>
                            <a:schemeClr val="dk1"/>
                          </a:solidFill>
                          <a:latin typeface="Inter"/>
                          <a:ea typeface="Inter"/>
                          <a:cs typeface="Inter"/>
                          <a:sym typeface="Inter"/>
                        </a:rPr>
                        <a:t>Note: Central American had many of the “banana republics” of the United States. This was a term coined in 1901 by O. Henry to describe the small countries that were under the economic power of foreign-based large corporations. Generally speaking, these states were economically dependent on the export of one resource, such as bananas or a mineral. Their governments were often corrupt and unstable. Companies such as the United Fruit Company exploited the populations of these countries, using their economic power to influence government decisions (even assisting in a coup in Guatemala) and land distribution. Often, these companies owned significant portions of land and the country’s infrastructure, including railroads and communication systems such as the telephone and telegraph. </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94" name="Google Shape;94;p16"/>
          <p:cNvPicPr preferRelativeResize="0"/>
          <p:nvPr/>
        </p:nvPicPr>
        <p:blipFill>
          <a:blip r:embed="rId5">
            <a:alphaModFix/>
          </a:blip>
          <a:stretch>
            <a:fillRect/>
          </a:stretch>
        </p:blipFill>
        <p:spPr>
          <a:xfrm>
            <a:off x="381550" y="1693425"/>
            <a:ext cx="2632500" cy="5806985"/>
          </a:xfrm>
          <a:prstGeom prst="rect">
            <a:avLst/>
          </a:prstGeom>
          <a:noFill/>
          <a:ln>
            <a:noFill/>
          </a:ln>
        </p:spPr>
      </p:pic>
      <p:pic>
        <p:nvPicPr>
          <p:cNvPr id="95" name="Google Shape;95;p16"/>
          <p:cNvPicPr preferRelativeResize="0"/>
          <p:nvPr/>
        </p:nvPicPr>
        <p:blipFill>
          <a:blip r:embed="rId6">
            <a:alphaModFix/>
          </a:blip>
          <a:stretch>
            <a:fillRect/>
          </a:stretch>
        </p:blipFill>
        <p:spPr>
          <a:xfrm>
            <a:off x="3761900" y="4234225"/>
            <a:ext cx="3626249" cy="48349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Civilizing Mission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1" name="Google Shape;101;p1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2" name="Google Shape;102;p17"/>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pic>
        <p:nvPicPr>
          <p:cNvPr id="103" name="Google Shape;103;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17"/>
          <p:cNvGraphicFramePr/>
          <p:nvPr/>
        </p:nvGraphicFramePr>
        <p:xfrm>
          <a:off x="469041" y="4752835"/>
          <a:ext cx="3000000" cy="3000000"/>
        </p:xfrm>
        <a:graphic>
          <a:graphicData uri="http://schemas.openxmlformats.org/drawingml/2006/table">
            <a:tbl>
              <a:tblPr>
                <a:noFill/>
                <a:tableStyleId>{7B373381-A4D3-442C-8148-9BB5C45AD8E2}</a:tableStyleId>
              </a:tblPr>
              <a:tblGrid>
                <a:gridCol w="2266425"/>
                <a:gridCol w="1662050"/>
                <a:gridCol w="2905850"/>
              </a:tblGrid>
              <a:tr h="501225">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5: Corey Ross, “The Tin Frontier: Mining, Empire, and Environment in Southeast Asia, 1870s–1930s” published in </a:t>
                      </a:r>
                      <a:r>
                        <a:rPr i="1" lang="en" sz="1200">
                          <a:solidFill>
                            <a:schemeClr val="dk1"/>
                          </a:solidFill>
                          <a:latin typeface="Halant"/>
                          <a:ea typeface="Halant"/>
                          <a:cs typeface="Halant"/>
                          <a:sym typeface="Halant"/>
                        </a:rPr>
                        <a:t>Environmental History</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2014.</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50575">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Tin was, then, quite literally a key element in the expansion of Europe's industrial empire into the tropical world. Few other metals were so integral to the web of industrialization and mass consumption yet so reliant on trade from tropical territories—above all the western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foothills of the Malaysian peninsula and the "tin isles" off the southeast coast of Sumatra. These areas witnessed an explosion of tin production after the 1860s, and together accounted for over two-thirds of world supplies by the turn of the century. Here, as in many other parts of the world, the quest for mineral resources was one of the chief incentives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behind territorial conquest. It was also one of the dirtiest and most labor-intensive of economic activities, bringing major social and environmental upheaval in its wake….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twin deployment of financial and intellectual capital powerfully reshaped landscapes,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socioeconomic relations, cultural norms, and forms of political rule throughout Europe's colonies. In Southeast Asia as elsewhere, technology represented not just a "tool" of empire but a broader mode of empire—one in which large-scale environmental transformation was not a by-product but an integral part….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Perceptions of the "waste" or "inefficient plunder" of resources in Europe's tropical colonies both promoted and served to legitimate European dominance. Viewed in this light, efforts to mechanize the tin industry reflected not only commercial imperatives but also the colonial ideology of the right, even duty, of Europeans to spread their mastery of nature to benighted parts of the world…..</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411750">
                <a:tc gridSpan="3" vMerge="1"/>
                <a:tc hMerge="1" vMerge="1"/>
                <a:tc hMerge="1" vMerge="1"/>
              </a:tr>
            </a:tbl>
          </a:graphicData>
        </a:graphic>
      </p:graphicFrame>
      <p:graphicFrame>
        <p:nvGraphicFramePr>
          <p:cNvPr id="107" name="Google Shape;107;p17"/>
          <p:cNvGraphicFramePr/>
          <p:nvPr/>
        </p:nvGraphicFramePr>
        <p:xfrm>
          <a:off x="469041" y="1552435"/>
          <a:ext cx="3000000" cy="3000000"/>
        </p:xfrm>
        <a:graphic>
          <a:graphicData uri="http://schemas.openxmlformats.org/drawingml/2006/table">
            <a:tbl>
              <a:tblPr>
                <a:noFill/>
                <a:tableStyleId>{7B373381-A4D3-442C-8148-9BB5C45AD8E2}</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4: Macgregor Laird and R.A.K. Oldfield, </a:t>
                      </a:r>
                      <a:r>
                        <a:rPr i="1" lang="en" sz="1200">
                          <a:solidFill>
                            <a:schemeClr val="dk1"/>
                          </a:solidFill>
                          <a:latin typeface="Halant"/>
                          <a:ea typeface="Halant"/>
                          <a:cs typeface="Halant"/>
                          <a:sym typeface="Halant"/>
                        </a:rPr>
                        <a:t>Narrative of an Expedition into the Interior of Africa, by the River Niger,</a:t>
                      </a:r>
                      <a:r>
                        <a:rPr lang="en" sz="1200">
                          <a:solidFill>
                            <a:schemeClr val="dk1"/>
                          </a:solidFill>
                          <a:latin typeface="Halant"/>
                          <a:ea typeface="Halant"/>
                          <a:cs typeface="Halant"/>
                          <a:sym typeface="Halant"/>
                        </a:rPr>
                        <a:t> 1837.</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attention of British merchants has long been turned to Central Africa as an untrodden, and therefore profitable field for commercial enterprise… that immense territory, comprising one eighth part of the surface of the globe, had been for ages excluded from all direct communication with the civilized world, seemed to hold out the most flattering prospects of success to those fortunate individuals who should be the first to break into its secluded vales. The increase in the consumption of palm-oil in this country, the gradual decline in the supply of ivory… stimulated the merchant to the discovery of new and unrestricted markets…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long-sought-for highway into Central Africa was at length found, as open by the Niger [river]… To the merchant it offered a boundless field for enterprise; to the manufacturer, an extensive market for his goods; and to the energy and ardor of youth, it presented the irresistible charms of novelty, danger, and adventure.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1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1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17" name="Google Shape;117;p18"/>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Civilizing Mission, Economic Gains, or Political Power &amp; Nationalism.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18" name="Google Shape;118;p18"/>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Causes and Justifications of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19" name="Google Shape;119;p18"/>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cause/justification of Imperialism was ____________________.</a:t>
            </a:r>
            <a:endParaRPr b="1" sz="1300">
              <a:latin typeface="Inter"/>
              <a:ea typeface="Inter"/>
              <a:cs typeface="Inter"/>
              <a:sym typeface="Inter"/>
            </a:endParaRPr>
          </a:p>
        </p:txBody>
      </p:sp>
      <p:pic>
        <p:nvPicPr>
          <p:cNvPr id="120" name="Google Shape;120;p18"/>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21" name="Google Shape;121;p18"/>
          <p:cNvGraphicFramePr/>
          <p:nvPr/>
        </p:nvGraphicFramePr>
        <p:xfrm>
          <a:off x="469250" y="4116400"/>
          <a:ext cx="3000000" cy="3000000"/>
        </p:xfrm>
        <a:graphic>
          <a:graphicData uri="http://schemas.openxmlformats.org/drawingml/2006/table">
            <a:tbl>
              <a:tblPr>
                <a:noFill/>
                <a:tableStyleId>{EC3F88FF-5554-429F-80CB-B927CE6EDB25}</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22" name="Google Shape;122;p18"/>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3" name="Google Shape;123;p18"/>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24" name="Google Shape;124;p18"/>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8" name="Shape 128"/>
        <p:cNvGrpSpPr/>
        <p:nvPr/>
      </p:nvGrpSpPr>
      <p:grpSpPr>
        <a:xfrm>
          <a:off x="0" y="0"/>
          <a:ext cx="0" cy="0"/>
          <a:chOff x="0" y="0"/>
          <a:chExt cx="0" cy="0"/>
        </a:xfrm>
      </p:grpSpPr>
      <p:sp>
        <p:nvSpPr>
          <p:cNvPr id="129" name="Google Shape;129;p19"/>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Motivations &amp; Justifications of Imperialism Student Worksheet</a:t>
            </a:r>
            <a:endParaRPr sz="1900">
              <a:latin typeface="Halant"/>
              <a:ea typeface="Halant"/>
              <a:cs typeface="Halant"/>
              <a:sym typeface="Halant"/>
            </a:endParaRPr>
          </a:p>
        </p:txBody>
      </p:sp>
      <p:pic>
        <p:nvPicPr>
          <p:cNvPr id="130" name="Google Shape;130;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1" name="Google Shape;131;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2" name="Google Shape;132;p19"/>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motivation or justification of Imperialism?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133" name="Google Shape;133;p19"/>
          <p:cNvGraphicFramePr/>
          <p:nvPr/>
        </p:nvGraphicFramePr>
        <p:xfrm>
          <a:off x="983050" y="1361875"/>
          <a:ext cx="3000000" cy="3000000"/>
        </p:xfrm>
        <a:graphic>
          <a:graphicData uri="http://schemas.openxmlformats.org/drawingml/2006/table">
            <a:tbl>
              <a:tblPr>
                <a:noFill/>
                <a:tableStyleId>{EC3F88FF-5554-429F-80CB-B927CE6EDB25}</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251425">
                <a:tc>
                  <a:txBody>
                    <a:bodyPr/>
                    <a:lstStyle/>
                    <a:p>
                      <a:pPr indent="0" lvl="0" marL="0" rtl="0" algn="ctr">
                        <a:spcBef>
                          <a:spcPts val="0"/>
                        </a:spcBef>
                        <a:spcAft>
                          <a:spcPts val="0"/>
                        </a:spcAft>
                        <a:buNone/>
                      </a:pPr>
                      <a:r>
                        <a:rPr b="1" lang="en" sz="1200">
                          <a:latin typeface="Inter"/>
                          <a:ea typeface="Inter"/>
                          <a:cs typeface="Inter"/>
                          <a:sym typeface="Inter"/>
                        </a:rPr>
                        <a:t>Civilizing Mission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Economic Gains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Political</a:t>
                      </a:r>
                      <a:r>
                        <a:rPr b="1" lang="en" sz="1200">
                          <a:latin typeface="Inter"/>
                          <a:ea typeface="Inter"/>
                          <a:cs typeface="Inter"/>
                          <a:sym typeface="Inter"/>
                        </a:rPr>
                        <a:t> Power &amp; </a:t>
                      </a:r>
                      <a:r>
                        <a:rPr b="1" lang="en" sz="1200">
                          <a:latin typeface="Inter"/>
                          <a:ea typeface="Inter"/>
                          <a:cs typeface="Inter"/>
                          <a:sym typeface="Inter"/>
                        </a:rPr>
                        <a:t>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pic>
        <p:nvPicPr>
          <p:cNvPr id="138" name="Google Shape;138;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9" name="Google Shape;139;p20"/>
          <p:cNvSpPr txBox="1"/>
          <p:nvPr/>
        </p:nvSpPr>
        <p:spPr>
          <a:xfrm>
            <a:off x="731000" y="11215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was the most significant cause and/or justification of imperialism?</a:t>
            </a:r>
            <a:endParaRPr b="1" i="1" sz="1700">
              <a:solidFill>
                <a:schemeClr val="dk1"/>
              </a:solidFill>
              <a:latin typeface="Inter"/>
              <a:ea typeface="Inter"/>
              <a:cs typeface="Inter"/>
              <a:sym typeface="Inter"/>
            </a:endParaRPr>
          </a:p>
        </p:txBody>
      </p:sp>
      <p:sp>
        <p:nvSpPr>
          <p:cNvPr id="140" name="Google Shape;140;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2" name="Google Shape;142;p20"/>
          <p:cNvSpPr txBox="1"/>
          <p:nvPr/>
        </p:nvSpPr>
        <p:spPr>
          <a:xfrm>
            <a:off x="455300" y="23426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Final Verdict questions below.</a:t>
            </a:r>
            <a:endParaRPr>
              <a:solidFill>
                <a:schemeClr val="dk1"/>
              </a:solidFill>
              <a:latin typeface="Halant"/>
              <a:ea typeface="Halant"/>
              <a:cs typeface="Halant"/>
              <a:sym typeface="Halant"/>
            </a:endParaRPr>
          </a:p>
        </p:txBody>
      </p:sp>
      <p:sp>
        <p:nvSpPr>
          <p:cNvPr id="143" name="Google Shape;143;p20"/>
          <p:cNvSpPr txBox="1"/>
          <p:nvPr/>
        </p:nvSpPr>
        <p:spPr>
          <a:xfrm>
            <a:off x="520000" y="2843400"/>
            <a:ext cx="6861900" cy="14643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a      next to the cause/justification you believe is the most significant. </a:t>
            </a:r>
            <a:endParaRPr i="1" sz="1200">
              <a:solidFill>
                <a:schemeClr val="dk1"/>
              </a:solidFill>
              <a:latin typeface="Inter"/>
              <a:ea typeface="Inter"/>
              <a:cs typeface="Inter"/>
              <a:sym typeface="Inter"/>
            </a:endParaRPr>
          </a:p>
          <a:p>
            <a:pPr indent="0" lvl="0" marL="0" rtl="0" algn="l">
              <a:spcBef>
                <a:spcPts val="1000"/>
              </a:spcBef>
              <a:spcAft>
                <a:spcPts val="0"/>
              </a:spcAft>
              <a:buNone/>
            </a:pPr>
            <a:r>
              <a:t/>
            </a:r>
            <a:endParaRPr i="1" sz="1200">
              <a:solidFill>
                <a:schemeClr val="dk1"/>
              </a:solidFill>
              <a:latin typeface="Inter"/>
              <a:ea typeface="Inter"/>
              <a:cs typeface="Inter"/>
              <a:sym typeface="Inter"/>
            </a:endParaRPr>
          </a:p>
          <a:p>
            <a:pPr indent="0" lvl="0" marL="0" rtl="0" algn="ctr">
              <a:spcBef>
                <a:spcPts val="1000"/>
              </a:spcBef>
              <a:spcAft>
                <a:spcPts val="0"/>
              </a:spcAft>
              <a:buNone/>
            </a:pPr>
            <a:r>
              <a:rPr b="1" lang="en">
                <a:solidFill>
                  <a:schemeClr val="dk1"/>
                </a:solidFill>
                <a:latin typeface="Inter"/>
                <a:ea typeface="Inter"/>
                <a:cs typeface="Inter"/>
                <a:sym typeface="Inter"/>
              </a:rPr>
              <a:t>⬜ Civilizing Mission   ⬜ Economic Gains   ⬜ Political Power &amp; Nationalism</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44" name="Google Shape;144;p20"/>
          <p:cNvSpPr txBox="1"/>
          <p:nvPr/>
        </p:nvSpPr>
        <p:spPr>
          <a:xfrm>
            <a:off x="520000" y="4453975"/>
            <a:ext cx="6861900" cy="18567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Explain why you made your choice. What evidence convinced you the most?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45" name="Google Shape;145;p20"/>
          <p:cNvSpPr txBox="1"/>
          <p:nvPr/>
        </p:nvSpPr>
        <p:spPr>
          <a:xfrm>
            <a:off x="520000" y="6439250"/>
            <a:ext cx="6861900" cy="19947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Why can people look at the same evidence and yet, come to different conclusions?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46" name="Google Shape;146;p20"/>
          <p:cNvSpPr/>
          <p:nvPr/>
        </p:nvSpPr>
        <p:spPr>
          <a:xfrm>
            <a:off x="1601775" y="2920500"/>
            <a:ext cx="224700" cy="2364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7" name="Google Shape;147;p20"/>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7: Transforming Societies - Imperialism &amp; Resistance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48" name="Google Shape;148;p20"/>
          <p:cNvPicPr preferRelativeResize="0"/>
          <p:nvPr/>
        </p:nvPicPr>
        <p:blipFill>
          <a:blip r:embed="rId4">
            <a:alphaModFix/>
          </a:blip>
          <a:stretch>
            <a:fillRect/>
          </a:stretch>
        </p:blipFill>
        <p:spPr>
          <a:xfrm>
            <a:off x="216272" y="230997"/>
            <a:ext cx="630865" cy="2616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